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9802475" cy="288036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5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5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5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5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5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5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5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5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5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6" autoAdjust="0"/>
    <p:restoredTop sz="94685" autoAdjust="0"/>
  </p:normalViewPr>
  <p:slideViewPr>
    <p:cSldViewPr>
      <p:cViewPr>
        <p:scale>
          <a:sx n="50" d="100"/>
          <a:sy n="50" d="100"/>
        </p:scale>
        <p:origin x="-394" y="-62"/>
      </p:cViewPr>
      <p:guideLst>
        <p:guide orient="horz" pos="9072"/>
        <p:guide pos="62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chunLenovo\Desktop\CGMH%20Study\CMRPG8D0961\DATA\MTT\2015.01.09%20%20%200.5%25FBS%20%20cocl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>
        <c:manualLayout>
          <c:layoutTarget val="inner"/>
          <c:xMode val="edge"/>
          <c:yMode val="edge"/>
          <c:x val="0.16632068718682891"/>
          <c:y val="7.6923076923076927E-2"/>
          <c:w val="0.79428537341923167"/>
          <c:h val="0.7528131098997235"/>
        </c:manualLayout>
      </c:layout>
      <c:barChart>
        <c:barDir val="col"/>
        <c:grouping val="clustered"/>
        <c:ser>
          <c:idx val="0"/>
          <c:order val="0"/>
          <c:tx>
            <c:strRef>
              <c:f>'Magellan Sheet 1'!$B$21</c:f>
              <c:strCache>
                <c:ptCount val="1"/>
                <c:pt idx="0">
                  <c:v>CoCl2</c:v>
                </c:pt>
              </c:strCache>
            </c:strRef>
          </c:tx>
          <c:spPr>
            <a:solidFill>
              <a:srgbClr val="00B0F0"/>
            </a:solidFill>
          </c:spPr>
          <c:errBars>
            <c:errBarType val="both"/>
            <c:errValType val="cust"/>
            <c:plus>
              <c:numRef>
                <c:f>'Magellan Sheet 1'!$N$14:$N$19</c:f>
                <c:numCache>
                  <c:formatCode>General</c:formatCode>
                  <c:ptCount val="6"/>
                  <c:pt idx="0">
                    <c:v>1.7827235974668718</c:v>
                  </c:pt>
                  <c:pt idx="1">
                    <c:v>5.0527746697275502</c:v>
                  </c:pt>
                  <c:pt idx="2">
                    <c:v>9.329278047291</c:v>
                  </c:pt>
                  <c:pt idx="3">
                    <c:v>8.3819029649813501</c:v>
                  </c:pt>
                  <c:pt idx="4">
                    <c:v>8.1859428428471706</c:v>
                  </c:pt>
                  <c:pt idx="5">
                    <c:v>6.0848666257639374</c:v>
                  </c:pt>
                </c:numCache>
              </c:numRef>
            </c:plus>
            <c:minus>
              <c:numRef>
                <c:f>'Magellan Sheet 1'!$N$14:$N$19</c:f>
                <c:numCache>
                  <c:formatCode>General</c:formatCode>
                  <c:ptCount val="6"/>
                  <c:pt idx="0">
                    <c:v>1.7827235974668718</c:v>
                  </c:pt>
                  <c:pt idx="1">
                    <c:v>5.0527746697275502</c:v>
                  </c:pt>
                  <c:pt idx="2">
                    <c:v>9.329278047291</c:v>
                  </c:pt>
                  <c:pt idx="3">
                    <c:v>8.3819029649813501</c:v>
                  </c:pt>
                  <c:pt idx="4">
                    <c:v>8.1859428428471706</c:v>
                  </c:pt>
                  <c:pt idx="5">
                    <c:v>6.0848666257639374</c:v>
                  </c:pt>
                </c:numCache>
              </c:numRef>
            </c:minus>
          </c:errBars>
          <c:cat>
            <c:strRef>
              <c:f>'Magellan Sheet 1'!$A$14:$A$19</c:f>
              <c:strCache>
                <c:ptCount val="6"/>
                <c:pt idx="0">
                  <c:v>nc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</c:strCache>
            </c:strRef>
          </c:cat>
          <c:val>
            <c:numRef>
              <c:f>'Magellan Sheet 1'!$M$14:$M$19</c:f>
              <c:numCache>
                <c:formatCode>General</c:formatCode>
                <c:ptCount val="6"/>
                <c:pt idx="0">
                  <c:v>100</c:v>
                </c:pt>
                <c:pt idx="1">
                  <c:v>89.344746162927919</c:v>
                </c:pt>
                <c:pt idx="2">
                  <c:v>84.179456906729342</c:v>
                </c:pt>
                <c:pt idx="3">
                  <c:v>62.308146399055502</c:v>
                </c:pt>
                <c:pt idx="4">
                  <c:v>49.46871310507683</c:v>
                </c:pt>
                <c:pt idx="5">
                  <c:v>46.25147579693035</c:v>
                </c:pt>
              </c:numCache>
            </c:numRef>
          </c:val>
        </c:ser>
        <c:axId val="120229248"/>
        <c:axId val="120318208"/>
      </c:barChart>
      <c:catAx>
        <c:axId val="120229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 sz="1200"/>
                  <a:t>COCl2   (uM)</a:t>
                </a:r>
                <a:endParaRPr lang="zh-TW" altLang="en-US" sz="1200"/>
              </a:p>
            </c:rich>
          </c:tx>
          <c:layout>
            <c:manualLayout>
              <c:xMode val="edge"/>
              <c:yMode val="edge"/>
              <c:x val="0.43774039608685306"/>
              <c:y val="0.92196211050541754"/>
            </c:manualLayout>
          </c:layout>
        </c:title>
        <c:numFmt formatCode="@" sourceLinked="1"/>
        <c:majorTickMark val="none"/>
        <c:tickLblPos val="nextTo"/>
        <c:crossAx val="120318208"/>
        <c:crosses val="autoZero"/>
        <c:auto val="1"/>
        <c:lblAlgn val="ctr"/>
        <c:lblOffset val="100"/>
      </c:catAx>
      <c:valAx>
        <c:axId val="1203182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 sz="1400"/>
                  <a:t>Cell</a:t>
                </a:r>
                <a:r>
                  <a:rPr lang="en-US" altLang="zh-TW" sz="1400" baseline="0"/>
                  <a:t>   Proliferation</a:t>
                </a:r>
                <a:endParaRPr lang="zh-TW" altLang="en-US" sz="1400"/>
              </a:p>
            </c:rich>
          </c:tx>
          <c:layout/>
        </c:title>
        <c:numFmt formatCode="General" sourceLinked="1"/>
        <c:tickLblPos val="nextTo"/>
        <c:crossAx val="120229248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85900" y="8947150"/>
            <a:ext cx="16830675" cy="61753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70213" y="16322675"/>
            <a:ext cx="13862050" cy="7359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D1C5-4F09-4C5B-93E7-0A84B4DEB0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F0AC6-C455-430F-B7E7-EDE77956F9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4357350" y="1154113"/>
            <a:ext cx="4454525" cy="245760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1154113"/>
            <a:ext cx="13214350" cy="245760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2ACF1-7681-4B2F-8CF4-954FA4900C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ED40A-4A06-46A1-A016-8EAD278E5B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3688" y="18508663"/>
            <a:ext cx="16832262" cy="5721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63688" y="12207875"/>
            <a:ext cx="16832262" cy="63007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A645E-63B2-4829-BC26-21B57C9F6C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6721475"/>
            <a:ext cx="8834438" cy="1900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977438" y="6721475"/>
            <a:ext cx="8834437" cy="1900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5451A-E0F4-4767-AB91-57AFBB5785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90600" y="6446838"/>
            <a:ext cx="8748713" cy="2687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90600" y="9134475"/>
            <a:ext cx="8748713" cy="16595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059988" y="6446838"/>
            <a:ext cx="8751887" cy="2687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059988" y="9134475"/>
            <a:ext cx="8751887" cy="16595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7785-1F0E-4438-A32D-93134CC6F1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2F7EC-C1A6-4579-8606-575792B4AB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31B3D-9517-4111-B5C4-51E975DDB2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1146175"/>
            <a:ext cx="6515100" cy="48815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42238" y="1146175"/>
            <a:ext cx="11069637" cy="24584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90600" y="6027738"/>
            <a:ext cx="6515100" cy="1970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E3DB-6F98-4CC3-A418-F21D3151CF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81438" y="20162838"/>
            <a:ext cx="11880850" cy="23796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1438" y="2573338"/>
            <a:ext cx="11880850" cy="17283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81438" y="22542500"/>
            <a:ext cx="11880850" cy="3381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CEF14-7E29-4F6F-9083-D9B08FF9BA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154113"/>
            <a:ext cx="178212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749" tIns="138875" rIns="277749" bIns="1388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6721475"/>
            <a:ext cx="17821275" cy="190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749" tIns="138875" rIns="277749" bIns="138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26230263"/>
            <a:ext cx="4619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7749" tIns="138875" rIns="277749" bIns="138875" numCol="1" anchor="t" anchorCtr="0" compatLnSpc="1">
            <a:prstTxWarp prst="textNoShape">
              <a:avLst/>
            </a:prstTxWarp>
          </a:bodyPr>
          <a:lstStyle>
            <a:lvl1pPr>
              <a:defRPr kumimoji="0" sz="4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65925" y="26230263"/>
            <a:ext cx="6270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7749" tIns="138875" rIns="277749" bIns="138875" numCol="1" anchor="t" anchorCtr="0" compatLnSpc="1">
            <a:prstTxWarp prst="textNoShape">
              <a:avLst/>
            </a:prstTxWarp>
          </a:bodyPr>
          <a:lstStyle>
            <a:lvl1pPr algn="ctr">
              <a:defRPr kumimoji="0" sz="4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192250" y="26230263"/>
            <a:ext cx="4619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7749" tIns="138875" rIns="277749" bIns="138875" numCol="1" anchor="t" anchorCtr="0" compatLnSpc="1">
            <a:prstTxWarp prst="textNoShape">
              <a:avLst/>
            </a:prstTxWarp>
          </a:bodyPr>
          <a:lstStyle>
            <a:lvl1pPr algn="r">
              <a:defRPr kumimoji="0" sz="4300">
                <a:ea typeface="新細明體" pitchFamily="18" charset="-120"/>
              </a:defRPr>
            </a:lvl1pPr>
          </a:lstStyle>
          <a:p>
            <a:pPr>
              <a:defRPr/>
            </a:pPr>
            <a:fld id="{71E3BDAD-7352-4895-9B61-48D84DB380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78125" rtl="0" eaLnBrk="0" fontAlgn="base" hangingPunct="0">
        <a:spcBef>
          <a:spcPct val="0"/>
        </a:spcBef>
        <a:spcAft>
          <a:spcPct val="0"/>
        </a:spcAft>
        <a:defRPr kumimoji="1" sz="13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778125" rtl="0" eaLnBrk="0" fontAlgn="base" hangingPunct="0">
        <a:spcBef>
          <a:spcPct val="0"/>
        </a:spcBef>
        <a:spcAft>
          <a:spcPct val="0"/>
        </a:spcAft>
        <a:defRPr kumimoji="1" sz="13400">
          <a:solidFill>
            <a:schemeClr val="tx2"/>
          </a:solidFill>
          <a:latin typeface="Arial" charset="0"/>
          <a:ea typeface="新細明體" charset="-120"/>
        </a:defRPr>
      </a:lvl2pPr>
      <a:lvl3pPr algn="ctr" defTabSz="2778125" rtl="0" eaLnBrk="0" fontAlgn="base" hangingPunct="0">
        <a:spcBef>
          <a:spcPct val="0"/>
        </a:spcBef>
        <a:spcAft>
          <a:spcPct val="0"/>
        </a:spcAft>
        <a:defRPr kumimoji="1" sz="13400">
          <a:solidFill>
            <a:schemeClr val="tx2"/>
          </a:solidFill>
          <a:latin typeface="Arial" charset="0"/>
          <a:ea typeface="新細明體" charset="-120"/>
        </a:defRPr>
      </a:lvl3pPr>
      <a:lvl4pPr algn="ctr" defTabSz="2778125" rtl="0" eaLnBrk="0" fontAlgn="base" hangingPunct="0">
        <a:spcBef>
          <a:spcPct val="0"/>
        </a:spcBef>
        <a:spcAft>
          <a:spcPct val="0"/>
        </a:spcAft>
        <a:defRPr kumimoji="1" sz="13400">
          <a:solidFill>
            <a:schemeClr val="tx2"/>
          </a:solidFill>
          <a:latin typeface="Arial" charset="0"/>
          <a:ea typeface="新細明體" charset="-120"/>
        </a:defRPr>
      </a:lvl4pPr>
      <a:lvl5pPr algn="ctr" defTabSz="2778125" rtl="0" eaLnBrk="0" fontAlgn="base" hangingPunct="0">
        <a:spcBef>
          <a:spcPct val="0"/>
        </a:spcBef>
        <a:spcAft>
          <a:spcPct val="0"/>
        </a:spcAft>
        <a:defRPr kumimoji="1" sz="13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defTabSz="2778125" rtl="0" fontAlgn="base">
        <a:spcBef>
          <a:spcPct val="0"/>
        </a:spcBef>
        <a:spcAft>
          <a:spcPct val="0"/>
        </a:spcAft>
        <a:defRPr kumimoji="1" sz="13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defTabSz="2778125" rtl="0" fontAlgn="base">
        <a:spcBef>
          <a:spcPct val="0"/>
        </a:spcBef>
        <a:spcAft>
          <a:spcPct val="0"/>
        </a:spcAft>
        <a:defRPr kumimoji="1" sz="13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defTabSz="2778125" rtl="0" fontAlgn="base">
        <a:spcBef>
          <a:spcPct val="0"/>
        </a:spcBef>
        <a:spcAft>
          <a:spcPct val="0"/>
        </a:spcAft>
        <a:defRPr kumimoji="1" sz="13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defTabSz="2778125" rtl="0" fontAlgn="base">
        <a:spcBef>
          <a:spcPct val="0"/>
        </a:spcBef>
        <a:spcAft>
          <a:spcPct val="0"/>
        </a:spcAft>
        <a:defRPr kumimoji="1" sz="13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1041400" indent="-1041400" algn="l" defTabSz="2778125" rtl="0" eaLnBrk="0" fontAlgn="base" hangingPunct="0">
        <a:spcBef>
          <a:spcPct val="20000"/>
        </a:spcBef>
        <a:spcAft>
          <a:spcPct val="0"/>
        </a:spcAft>
        <a:buChar char="•"/>
        <a:defRPr kumimoji="1" sz="9700">
          <a:solidFill>
            <a:schemeClr val="tx1"/>
          </a:solidFill>
          <a:latin typeface="+mn-lt"/>
          <a:ea typeface="+mn-ea"/>
          <a:cs typeface="+mn-cs"/>
        </a:defRPr>
      </a:lvl1pPr>
      <a:lvl2pPr marL="2257425" indent="-868363" algn="l" defTabSz="2778125" rtl="0" eaLnBrk="0" fontAlgn="base" hangingPunct="0">
        <a:spcBef>
          <a:spcPct val="20000"/>
        </a:spcBef>
        <a:spcAft>
          <a:spcPct val="0"/>
        </a:spcAft>
        <a:buChar char="–"/>
        <a:defRPr kumimoji="1" sz="8500">
          <a:solidFill>
            <a:schemeClr val="tx1"/>
          </a:solidFill>
          <a:latin typeface="+mn-lt"/>
          <a:ea typeface="+mn-ea"/>
        </a:defRPr>
      </a:lvl2pPr>
      <a:lvl3pPr marL="3471863" indent="-693738" algn="l" defTabSz="2778125" rtl="0" eaLnBrk="0" fontAlgn="base" hangingPunct="0">
        <a:spcBef>
          <a:spcPct val="20000"/>
        </a:spcBef>
        <a:spcAft>
          <a:spcPct val="0"/>
        </a:spcAft>
        <a:buChar char="•"/>
        <a:defRPr kumimoji="1" sz="7300">
          <a:solidFill>
            <a:schemeClr val="tx1"/>
          </a:solidFill>
          <a:latin typeface="+mn-lt"/>
          <a:ea typeface="+mn-ea"/>
        </a:defRPr>
      </a:lvl3pPr>
      <a:lvl4pPr marL="4860925" indent="-695325" algn="l" defTabSz="2778125" rtl="0" eaLnBrk="0" fontAlgn="base" hangingPunct="0">
        <a:spcBef>
          <a:spcPct val="20000"/>
        </a:spcBef>
        <a:spcAft>
          <a:spcPct val="0"/>
        </a:spcAft>
        <a:buChar char="–"/>
        <a:defRPr kumimoji="1" sz="6100">
          <a:solidFill>
            <a:schemeClr val="tx1"/>
          </a:solidFill>
          <a:latin typeface="+mn-lt"/>
          <a:ea typeface="+mn-ea"/>
        </a:defRPr>
      </a:lvl4pPr>
      <a:lvl5pPr marL="6249988" indent="-695325" algn="l" defTabSz="2778125" rtl="0" eaLnBrk="0" fontAlgn="base" hangingPunct="0">
        <a:spcBef>
          <a:spcPct val="20000"/>
        </a:spcBef>
        <a:spcAft>
          <a:spcPct val="0"/>
        </a:spcAft>
        <a:buChar char="»"/>
        <a:defRPr kumimoji="1" sz="6100">
          <a:solidFill>
            <a:schemeClr val="tx1"/>
          </a:solidFill>
          <a:latin typeface="+mn-lt"/>
          <a:ea typeface="+mn-ea"/>
        </a:defRPr>
      </a:lvl5pPr>
      <a:lvl6pPr marL="6707188" indent="-695325" algn="l" defTabSz="2778125" rtl="0" fontAlgn="base">
        <a:spcBef>
          <a:spcPct val="20000"/>
        </a:spcBef>
        <a:spcAft>
          <a:spcPct val="0"/>
        </a:spcAft>
        <a:buChar char="»"/>
        <a:defRPr kumimoji="1" sz="6100">
          <a:solidFill>
            <a:schemeClr val="tx1"/>
          </a:solidFill>
          <a:latin typeface="+mn-lt"/>
          <a:ea typeface="+mn-ea"/>
        </a:defRPr>
      </a:lvl6pPr>
      <a:lvl7pPr marL="7164388" indent="-695325" algn="l" defTabSz="2778125" rtl="0" fontAlgn="base">
        <a:spcBef>
          <a:spcPct val="20000"/>
        </a:spcBef>
        <a:spcAft>
          <a:spcPct val="0"/>
        </a:spcAft>
        <a:buChar char="»"/>
        <a:defRPr kumimoji="1" sz="6100">
          <a:solidFill>
            <a:schemeClr val="tx1"/>
          </a:solidFill>
          <a:latin typeface="+mn-lt"/>
          <a:ea typeface="+mn-ea"/>
        </a:defRPr>
      </a:lvl7pPr>
      <a:lvl8pPr marL="7621588" indent="-695325" algn="l" defTabSz="2778125" rtl="0" fontAlgn="base">
        <a:spcBef>
          <a:spcPct val="20000"/>
        </a:spcBef>
        <a:spcAft>
          <a:spcPct val="0"/>
        </a:spcAft>
        <a:buChar char="»"/>
        <a:defRPr kumimoji="1" sz="6100">
          <a:solidFill>
            <a:schemeClr val="tx1"/>
          </a:solidFill>
          <a:latin typeface="+mn-lt"/>
          <a:ea typeface="+mn-ea"/>
        </a:defRPr>
      </a:lvl8pPr>
      <a:lvl9pPr marL="8078788" indent="-695325" algn="l" defTabSz="2778125" rtl="0" fontAlgn="base">
        <a:spcBef>
          <a:spcPct val="20000"/>
        </a:spcBef>
        <a:spcAft>
          <a:spcPct val="0"/>
        </a:spcAft>
        <a:buChar char="»"/>
        <a:defRPr kumimoji="1" sz="6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___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圖表 50"/>
          <p:cNvGraphicFramePr>
            <a:graphicFrameLocks/>
          </p:cNvGraphicFramePr>
          <p:nvPr/>
        </p:nvGraphicFramePr>
        <p:xfrm>
          <a:off x="5405437" y="13762364"/>
          <a:ext cx="4191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528638" y="838200"/>
            <a:ext cx="18973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778125"/>
            <a:r>
              <a:rPr lang="en-US" altLang="zh-TW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Involvement of </a:t>
            </a:r>
            <a:r>
              <a:rPr lang="en-US" altLang="zh-TW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RhoA</a:t>
            </a:r>
            <a:r>
              <a:rPr lang="en-US" altLang="zh-TW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/ROCK Signaling in Chemically Mimicked Hypoxia-induced  Tissue Remodeling in Cultured H9c2 </a:t>
            </a:r>
            <a:r>
              <a:rPr lang="en-US" altLang="zh-TW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Cardiomyocytes</a:t>
            </a:r>
            <a:endParaRPr lang="en-US" altLang="zh-TW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778125"/>
            <a:r>
              <a:rPr lang="en-US" altLang="zh-TW" sz="3600" b="1" dirty="0" err="1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RhoA</a:t>
            </a:r>
            <a:r>
              <a:rPr lang="en-US" altLang="zh-TW" sz="36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/ROCK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訊息路徑於化學模擬缺氧誘發</a:t>
            </a:r>
            <a:r>
              <a:rPr lang="en-US" altLang="zh-TW" sz="36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H9c2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心肌細胞參與重塑機制之調控角色</a:t>
            </a:r>
            <a:endParaRPr lang="zh-TW" altLang="zh-TW" sz="36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defTabSz="2778125"/>
            <a:endParaRPr lang="en-US" altLang="zh-TW" sz="40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35" name="Text Box 5"/>
          <p:cNvSpPr txBox="1">
            <a:spLocks noChangeArrowheads="1"/>
          </p:cNvSpPr>
          <p:nvPr/>
        </p:nvSpPr>
        <p:spPr bwMode="auto">
          <a:xfrm>
            <a:off x="5184604" y="2753380"/>
            <a:ext cx="9288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778125"/>
            <a:r>
              <a:rPr lang="en-US" altLang="zh-TW" sz="2800" dirty="0" err="1" smtClean="0">
                <a:solidFill>
                  <a:schemeClr val="bg1"/>
                </a:solidFill>
              </a:rPr>
              <a:t>Da</a:t>
            </a:r>
            <a:r>
              <a:rPr lang="en-US" altLang="zh-TW" sz="2800" dirty="0" smtClean="0">
                <a:solidFill>
                  <a:schemeClr val="bg1"/>
                </a:solidFill>
              </a:rPr>
              <a:t>-Ming Wang</a:t>
            </a:r>
            <a:r>
              <a:rPr lang="zh-TW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</a:rPr>
              <a:t>(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王大明</a:t>
            </a:r>
            <a:r>
              <a:rPr lang="en-US" altLang="zh-TW" sz="2800" dirty="0" smtClean="0">
                <a:solidFill>
                  <a:schemeClr val="bg1"/>
                </a:solidFill>
              </a:rPr>
              <a:t>)</a:t>
            </a:r>
            <a:r>
              <a:rPr lang="en-US" altLang="zh-TW" sz="2800" baseline="30000" dirty="0" smtClean="0">
                <a:solidFill>
                  <a:schemeClr val="bg1"/>
                </a:solidFill>
              </a:rPr>
              <a:t> 1</a:t>
            </a:r>
            <a:r>
              <a:rPr lang="en-US" altLang="zh-TW" sz="2800" dirty="0" smtClean="0">
                <a:solidFill>
                  <a:schemeClr val="bg1"/>
                </a:solidFill>
              </a:rPr>
              <a:t>, </a:t>
            </a:r>
            <a:r>
              <a:rPr lang="en-US" altLang="zh-TW" sz="2800" dirty="0" smtClean="0">
                <a:solidFill>
                  <a:schemeClr val="bg1"/>
                </a:solidFill>
                <a:latin typeface="+mn-lt"/>
                <a:ea typeface="標楷體" pitchFamily="65" charset="-120"/>
                <a:cs typeface="Times New Roman" pitchFamily="18" charset="0"/>
              </a:rPr>
              <a:t>Hsiao-</a:t>
            </a:r>
            <a:r>
              <a:rPr lang="en-US" altLang="zh-TW" sz="2800" dirty="0" err="1" smtClean="0">
                <a:solidFill>
                  <a:schemeClr val="bg1"/>
                </a:solidFill>
                <a:latin typeface="+mn-lt"/>
                <a:ea typeface="標楷體" pitchFamily="65" charset="-120"/>
                <a:cs typeface="Times New Roman" pitchFamily="18" charset="0"/>
              </a:rPr>
              <a:t>Yueh</a:t>
            </a:r>
            <a:r>
              <a:rPr lang="en-US" altLang="zh-TW" sz="2800" dirty="0" smtClean="0">
                <a:solidFill>
                  <a:schemeClr val="bg1"/>
                </a:solidFill>
                <a:latin typeface="+mn-lt"/>
                <a:ea typeface="標楷體" pitchFamily="65" charset="-120"/>
                <a:cs typeface="Times New Roman" pitchFamily="18" charset="0"/>
              </a:rPr>
              <a:t> Chang (</a:t>
            </a:r>
            <a:r>
              <a:rPr lang="zh-TW" altLang="en-US" sz="2800" dirty="0" smtClean="0">
                <a:solidFill>
                  <a:schemeClr val="bg1"/>
                </a:solidFill>
                <a:latin typeface="+mn-lt"/>
                <a:ea typeface="標楷體" pitchFamily="65" charset="-120"/>
                <a:cs typeface="Times New Roman" pitchFamily="18" charset="0"/>
              </a:rPr>
              <a:t>張小月</a:t>
            </a:r>
            <a:r>
              <a:rPr lang="en-US" altLang="zh-TW" sz="2800" dirty="0" smtClean="0">
                <a:solidFill>
                  <a:schemeClr val="bg1"/>
                </a:solidFill>
                <a:latin typeface="+mn-lt"/>
                <a:ea typeface="標楷體" pitchFamily="65" charset="-120"/>
                <a:cs typeface="Times New Roman" pitchFamily="18" charset="0"/>
              </a:rPr>
              <a:t>)</a:t>
            </a:r>
            <a:r>
              <a:rPr lang="en-US" altLang="zh-TW" sz="2800" baseline="30000" dirty="0" smtClean="0">
                <a:solidFill>
                  <a:schemeClr val="bg1"/>
                </a:solidFill>
                <a:latin typeface="+mn-lt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2800" dirty="0" smtClean="0">
                <a:solidFill>
                  <a:schemeClr val="bg1"/>
                </a:solidFill>
                <a:latin typeface="+mn-lt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2800" baseline="30000" dirty="0">
              <a:solidFill>
                <a:schemeClr val="bg1"/>
              </a:solidFill>
            </a:endParaRPr>
          </a:p>
        </p:txBody>
      </p:sp>
      <p:sp>
        <p:nvSpPr>
          <p:cNvPr id="1036" name="Text Box 6"/>
          <p:cNvSpPr txBox="1">
            <a:spLocks noChangeArrowheads="1"/>
          </p:cNvSpPr>
          <p:nvPr/>
        </p:nvSpPr>
        <p:spPr bwMode="auto">
          <a:xfrm>
            <a:off x="985837" y="3352800"/>
            <a:ext cx="1767839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778125"/>
            <a:r>
              <a:rPr lang="en-US" altLang="zh-TW" sz="2600" i="1" baseline="30000" dirty="0">
                <a:solidFill>
                  <a:schemeClr val="bg1"/>
                </a:solidFill>
              </a:rPr>
              <a:t>1 </a:t>
            </a:r>
            <a:r>
              <a:rPr lang="en-US" altLang="zh-TW" sz="2600" i="1" dirty="0">
                <a:solidFill>
                  <a:schemeClr val="bg1"/>
                </a:solidFill>
              </a:rPr>
              <a:t>Departments of Medical Research, </a:t>
            </a:r>
            <a:r>
              <a:rPr lang="en-US" altLang="zh-TW" sz="2600" i="1" dirty="0" smtClean="0">
                <a:solidFill>
                  <a:schemeClr val="bg1"/>
                </a:solidFill>
              </a:rPr>
              <a:t>E-</a:t>
            </a:r>
            <a:r>
              <a:rPr lang="en-US" altLang="zh-TW" sz="2600" i="1" dirty="0" err="1" smtClean="0">
                <a:solidFill>
                  <a:schemeClr val="bg1"/>
                </a:solidFill>
              </a:rPr>
              <a:t>Da</a:t>
            </a:r>
            <a:r>
              <a:rPr lang="en-US" altLang="zh-TW" sz="2600" i="1" dirty="0" smtClean="0">
                <a:solidFill>
                  <a:schemeClr val="bg1"/>
                </a:solidFill>
              </a:rPr>
              <a:t> Hospital</a:t>
            </a:r>
            <a:r>
              <a:rPr lang="zh-TW" altLang="en-US" sz="2600" i="1" dirty="0" smtClean="0">
                <a:solidFill>
                  <a:schemeClr val="bg1"/>
                </a:solidFill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義大醫院醫學研究部</a:t>
            </a:r>
            <a:r>
              <a:rPr lang="en-US" altLang="zh-TW" sz="2600" i="1" dirty="0" smtClean="0">
                <a:solidFill>
                  <a:schemeClr val="bg1"/>
                </a:solidFill>
              </a:rPr>
              <a:t>; </a:t>
            </a:r>
            <a:endParaRPr lang="en-US" altLang="zh-TW" sz="2600" i="1" dirty="0">
              <a:solidFill>
                <a:schemeClr val="bg1"/>
              </a:solidFill>
            </a:endParaRPr>
          </a:p>
          <a:p>
            <a:pPr algn="ctr" defTabSz="2778125"/>
            <a:r>
              <a:rPr lang="en-US" altLang="zh-TW" sz="2600" i="1" baseline="30000" dirty="0">
                <a:solidFill>
                  <a:schemeClr val="bg1"/>
                </a:solidFill>
              </a:rPr>
              <a:t>2 </a:t>
            </a:r>
            <a:r>
              <a:rPr lang="en-US" altLang="zh-TW" sz="2600" i="1" dirty="0" smtClean="0">
                <a:solidFill>
                  <a:schemeClr val="bg1"/>
                </a:solidFill>
              </a:rPr>
              <a:t>Department </a:t>
            </a:r>
            <a:r>
              <a:rPr lang="en-US" altLang="zh-TW" sz="2600" i="1" dirty="0">
                <a:solidFill>
                  <a:schemeClr val="bg1"/>
                </a:solidFill>
              </a:rPr>
              <a:t>of </a:t>
            </a:r>
            <a:r>
              <a:rPr lang="en-US" altLang="zh-TW" sz="2600" i="1" dirty="0" smtClean="0">
                <a:solidFill>
                  <a:schemeClr val="bg1"/>
                </a:solidFill>
              </a:rPr>
              <a:t>Biomedical Engineering, I-</a:t>
            </a:r>
            <a:r>
              <a:rPr lang="en-US" altLang="zh-TW" sz="2600" i="1" dirty="0" err="1" smtClean="0">
                <a:solidFill>
                  <a:schemeClr val="bg1"/>
                </a:solidFill>
              </a:rPr>
              <a:t>Shou</a:t>
            </a:r>
            <a:r>
              <a:rPr lang="en-US" altLang="zh-TW" sz="2600" i="1" dirty="0" smtClean="0">
                <a:solidFill>
                  <a:schemeClr val="bg1"/>
                </a:solidFill>
              </a:rPr>
              <a:t> University </a:t>
            </a:r>
            <a:r>
              <a:rPr lang="zh-TW" altLang="en-US" sz="2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義守大學生物醫學工程學系</a:t>
            </a:r>
            <a:endParaRPr lang="en-US" altLang="zh-TW" sz="2600" i="1" dirty="0">
              <a:solidFill>
                <a:schemeClr val="bg1"/>
              </a:solidFill>
            </a:endParaRPr>
          </a:p>
        </p:txBody>
      </p:sp>
      <p:sp>
        <p:nvSpPr>
          <p:cNvPr id="1037" name="Rectangle 222"/>
          <p:cNvSpPr>
            <a:spLocks noChangeArrowheads="1"/>
          </p:cNvSpPr>
          <p:nvPr/>
        </p:nvSpPr>
        <p:spPr bwMode="auto">
          <a:xfrm>
            <a:off x="223838" y="5029200"/>
            <a:ext cx="9525000" cy="119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323" tIns="43662" rIns="87323" bIns="43662">
            <a:spAutoFit/>
          </a:bodyPr>
          <a:lstStyle/>
          <a:p>
            <a:pPr indent="441325" algn="just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Chronic heart failure is a serious complication of myocardial </a:t>
            </a:r>
            <a:r>
              <a:rPr lang="zh-TW" altLang="zh-TW" sz="2400" dirty="0" smtClean="0">
                <a:latin typeface="Times New Roman" pitchFamily="18" charset="0"/>
                <a:cs typeface="Times New Roman" pitchFamily="18" charset="0"/>
              </a:rPr>
              <a:t>infarction, one of the major causes of death worldwide, that often leads to adverse cardiac hypertrophy and poor </a:t>
            </a:r>
            <a:r>
              <a:rPr lang="zh-TW" altLang="zh-TW" sz="2400" dirty="0" smtClean="0">
                <a:latin typeface="Times New Roman" pitchFamily="18" charset="0"/>
                <a:cs typeface="Times New Roman" pitchFamily="18" charset="0"/>
              </a:rPr>
              <a:t>prognosis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en-US" altLang="zh-TW" sz="2400" dirty="0">
              <a:latin typeface="Times New Roman" pitchFamily="18" charset="0"/>
            </a:endParaRPr>
          </a:p>
        </p:txBody>
      </p:sp>
      <p:sp>
        <p:nvSpPr>
          <p:cNvPr id="1038" name="Rectangle 222"/>
          <p:cNvSpPr>
            <a:spLocks noChangeArrowheads="1"/>
          </p:cNvSpPr>
          <p:nvPr/>
        </p:nvSpPr>
        <p:spPr bwMode="auto">
          <a:xfrm>
            <a:off x="376237" y="9650540"/>
            <a:ext cx="9372600" cy="341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323" tIns="43662" rIns="87323" bIns="43662">
            <a:spAutoFit/>
          </a:bodyPr>
          <a:lstStyle/>
          <a:p>
            <a:pPr marL="274638" indent="-274638">
              <a:buFont typeface="Arial" charset="0"/>
              <a:buChar char="•"/>
            </a:pPr>
            <a:r>
              <a:rPr kumimoji="0" lang="en-US" altLang="zh-TW" sz="2400" b="1" dirty="0" smtClean="0">
                <a:latin typeface="Times New Roman" pitchFamily="18" charset="0"/>
              </a:rPr>
              <a:t>Method A </a:t>
            </a:r>
            <a:r>
              <a:rPr kumimoji="0" lang="en-US" altLang="zh-TW" sz="2400" dirty="0" smtClean="0">
                <a:latin typeface="Times New Roman" pitchFamily="18" charset="0"/>
              </a:rPr>
              <a:t>Cell </a:t>
            </a:r>
            <a:r>
              <a:rPr kumimoji="0" lang="en-US" altLang="zh-TW" sz="2400" dirty="0">
                <a:latin typeface="Times New Roman" pitchFamily="18" charset="0"/>
              </a:rPr>
              <a:t>culture: </a:t>
            </a:r>
            <a:r>
              <a:rPr kumimoji="0" lang="en-US" altLang="zh-TW" sz="2400" dirty="0" smtClean="0">
                <a:latin typeface="Times New Roman" pitchFamily="18" charset="0"/>
              </a:rPr>
              <a:t>H9c2 </a:t>
            </a:r>
            <a:r>
              <a:rPr kumimoji="0" lang="en-US" altLang="zh-TW" sz="2400" dirty="0" err="1" smtClean="0">
                <a:latin typeface="Times New Roman" pitchFamily="18" charset="0"/>
              </a:rPr>
              <a:t>cardiomyocytes</a:t>
            </a:r>
            <a:r>
              <a:rPr kumimoji="0" lang="en-US" altLang="zh-TW" sz="2400" dirty="0" smtClean="0">
                <a:latin typeface="Times New Roman" pitchFamily="18" charset="0"/>
              </a:rPr>
              <a:t> </a:t>
            </a:r>
            <a:r>
              <a:rPr kumimoji="0" lang="en-US" altLang="zh-TW" sz="2400" dirty="0">
                <a:latin typeface="Times New Roman" pitchFamily="18" charset="0"/>
              </a:rPr>
              <a:t>cell line </a:t>
            </a:r>
            <a:r>
              <a:rPr kumimoji="0" lang="en-US" altLang="zh-TW" sz="2400" dirty="0" smtClean="0">
                <a:latin typeface="Times New Roman" pitchFamily="18" charset="0"/>
              </a:rPr>
              <a:t>(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BCRC no. 60096</a:t>
            </a:r>
            <a:r>
              <a:rPr kumimoji="0" lang="en-US" altLang="zh-TW" sz="2400" dirty="0" smtClean="0">
                <a:latin typeface="Times New Roman" pitchFamily="18" charset="0"/>
              </a:rPr>
              <a:t>) </a:t>
            </a:r>
            <a:r>
              <a:rPr kumimoji="0" lang="en-US" altLang="zh-TW" sz="2400" dirty="0">
                <a:latin typeface="Times New Roman" pitchFamily="18" charset="0"/>
              </a:rPr>
              <a:t>grown in DMEM w/ 10% FBS, 4 mM L-glutamine and 1% antibiotics.</a:t>
            </a:r>
          </a:p>
          <a:p>
            <a:pPr marL="274638" indent="-274638">
              <a:buFont typeface="Arial" charset="0"/>
              <a:buChar char="•"/>
            </a:pPr>
            <a:r>
              <a:rPr kumimoji="0" lang="en-US" altLang="zh-TW" sz="2400" b="1" dirty="0" smtClean="0">
                <a:latin typeface="Times New Roman" pitchFamily="18" charset="0"/>
              </a:rPr>
              <a:t>Method B</a:t>
            </a:r>
            <a:r>
              <a:rPr kumimoji="0" lang="en-US" altLang="zh-TW" sz="2400" dirty="0" smtClean="0">
                <a:latin typeface="Times New Roman" pitchFamily="18" charset="0"/>
              </a:rPr>
              <a:t> MTT-based </a:t>
            </a:r>
            <a:r>
              <a:rPr kumimoji="0" lang="en-US" altLang="zh-TW" sz="2400" dirty="0">
                <a:latin typeface="Times New Roman" pitchFamily="18" charset="0"/>
              </a:rPr>
              <a:t>cell proliferation assay</a:t>
            </a:r>
            <a:r>
              <a:rPr kumimoji="0" lang="en-US" altLang="zh-TW" sz="2400" dirty="0" smtClean="0">
                <a:latin typeface="Times New Roman" pitchFamily="18" charset="0"/>
              </a:rPr>
              <a:t>..</a:t>
            </a:r>
            <a:endParaRPr kumimoji="0" lang="en-US" altLang="zh-TW" sz="2400" dirty="0">
              <a:latin typeface="Times New Roman" pitchFamily="18" charset="0"/>
            </a:endParaRPr>
          </a:p>
          <a:p>
            <a:pPr marL="274638" indent="-274638">
              <a:buFont typeface="Arial" charset="0"/>
              <a:buChar char="•"/>
            </a:pPr>
            <a:r>
              <a:rPr kumimoji="0" lang="en-US" altLang="zh-TW" sz="2400" b="1" dirty="0" smtClean="0">
                <a:latin typeface="Times New Roman" pitchFamily="18" charset="0"/>
              </a:rPr>
              <a:t>Method C</a:t>
            </a:r>
            <a:r>
              <a:rPr kumimoji="0" lang="en-US" altLang="zh-TW" sz="2400" dirty="0" smtClean="0">
                <a:latin typeface="Times New Roman" pitchFamily="18" charset="0"/>
              </a:rPr>
              <a:t> RT-</a:t>
            </a:r>
            <a:r>
              <a:rPr kumimoji="0" lang="en-US" altLang="zh-TW" sz="2400" dirty="0" err="1" smtClean="0">
                <a:latin typeface="Times New Roman" pitchFamily="18" charset="0"/>
              </a:rPr>
              <a:t>qPCR</a:t>
            </a:r>
            <a:r>
              <a:rPr kumimoji="0" lang="en-US" altLang="zh-TW" sz="2400" dirty="0" smtClean="0">
                <a:latin typeface="Times New Roman" pitchFamily="18" charset="0"/>
              </a:rPr>
              <a:t> analysis</a:t>
            </a:r>
          </a:p>
          <a:p>
            <a:pPr marL="274638" indent="-274638">
              <a:buFont typeface="Arial" charset="0"/>
              <a:buChar char="•"/>
            </a:pPr>
            <a:r>
              <a:rPr kumimoji="0" lang="en-US" altLang="zh-TW" sz="2400" b="1" dirty="0" smtClean="0">
                <a:latin typeface="Times New Roman" pitchFamily="18" charset="0"/>
              </a:rPr>
              <a:t>Method D</a:t>
            </a:r>
            <a:r>
              <a:rPr kumimoji="0" lang="en-US" altLang="zh-TW" sz="2400" dirty="0" smtClean="0">
                <a:latin typeface="Times New Roman" pitchFamily="18" charset="0"/>
              </a:rPr>
              <a:t> Western </a:t>
            </a:r>
            <a:r>
              <a:rPr kumimoji="0" lang="en-US" altLang="zh-TW" sz="2400" dirty="0">
                <a:latin typeface="Times New Roman" pitchFamily="18" charset="0"/>
              </a:rPr>
              <a:t>blotting </a:t>
            </a:r>
            <a:endParaRPr kumimoji="0" lang="en-US" altLang="zh-TW" sz="2400" dirty="0" smtClean="0">
              <a:latin typeface="Times New Roman" pitchFamily="18" charset="0"/>
            </a:endParaRPr>
          </a:p>
          <a:p>
            <a:pPr marL="274638" indent="-274638">
              <a:buFont typeface="Arial" charset="0"/>
              <a:buChar char="•"/>
            </a:pPr>
            <a:r>
              <a:rPr kumimoji="0" lang="en-US" altLang="zh-TW" sz="2400" b="1" dirty="0" smtClean="0">
                <a:latin typeface="Times New Roman" pitchFamily="18" charset="0"/>
              </a:rPr>
              <a:t>…</a:t>
            </a:r>
            <a:endParaRPr kumimoji="0" lang="en-US" altLang="zh-TW" sz="2400" b="1" dirty="0">
              <a:latin typeface="Times New Roman" pitchFamily="18" charset="0"/>
            </a:endParaRPr>
          </a:p>
          <a:p>
            <a:pPr marL="274638" indent="-274638">
              <a:buFont typeface="Arial" charset="0"/>
              <a:buChar char="•"/>
            </a:pPr>
            <a:r>
              <a:rPr kumimoji="0" lang="en-US" altLang="zh-TW" sz="2400" b="1" dirty="0">
                <a:latin typeface="Times New Roman" pitchFamily="18" charset="0"/>
              </a:rPr>
              <a:t>Statistics: </a:t>
            </a:r>
            <a:r>
              <a:rPr kumimoji="0" lang="en-US" altLang="zh-TW" sz="2400" dirty="0">
                <a:latin typeface="Times New Roman" pitchFamily="18" charset="0"/>
              </a:rPr>
              <a:t>All data are shown in mean ± SD. </a:t>
            </a:r>
            <a:r>
              <a:rPr kumimoji="0" lang="en-US" altLang="zh-TW" sz="2400" i="1" dirty="0" smtClean="0">
                <a:latin typeface="Times New Roman" pitchFamily="18" charset="0"/>
              </a:rPr>
              <a:t>P</a:t>
            </a:r>
            <a:r>
              <a:rPr kumimoji="0" lang="en-US" altLang="zh-TW" sz="2400" dirty="0" smtClean="0">
                <a:latin typeface="Times New Roman" pitchFamily="18" charset="0"/>
              </a:rPr>
              <a:t>&lt;0.05</a:t>
            </a:r>
            <a:r>
              <a:rPr kumimoji="0" lang="en-US" altLang="zh-TW" sz="2400" dirty="0">
                <a:latin typeface="Times New Roman" pitchFamily="18" charset="0"/>
              </a:rPr>
              <a:t>, using Student </a:t>
            </a:r>
            <a:r>
              <a:rPr kumimoji="0" lang="en-US" altLang="zh-TW" sz="2400" i="1" dirty="0">
                <a:latin typeface="Times New Roman" pitchFamily="18" charset="0"/>
              </a:rPr>
              <a:t>t</a:t>
            </a:r>
            <a:r>
              <a:rPr kumimoji="0" lang="en-US" altLang="zh-TW" sz="2400" dirty="0">
                <a:latin typeface="Times New Roman" pitchFamily="18" charset="0"/>
              </a:rPr>
              <a:t>-test.</a:t>
            </a:r>
          </a:p>
        </p:txBody>
      </p:sp>
      <p:sp>
        <p:nvSpPr>
          <p:cNvPr id="14" name="Rectangle 222"/>
          <p:cNvSpPr>
            <a:spLocks noChangeArrowheads="1"/>
          </p:cNvSpPr>
          <p:nvPr/>
        </p:nvSpPr>
        <p:spPr bwMode="auto">
          <a:xfrm>
            <a:off x="2620962" y="13059181"/>
            <a:ext cx="4232275" cy="58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23" tIns="43662" rIns="87323" bIns="43662">
            <a:spAutoFit/>
          </a:bodyPr>
          <a:lstStyle/>
          <a:p>
            <a:pPr algn="ctr">
              <a:defRPr/>
            </a:pPr>
            <a:r>
              <a:rPr kumimoji="0" lang="en-US" altLang="zh-TW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Results</a:t>
            </a:r>
          </a:p>
        </p:txBody>
      </p:sp>
      <p:sp>
        <p:nvSpPr>
          <p:cNvPr id="18" name="Rectangle 222"/>
          <p:cNvSpPr>
            <a:spLocks noChangeArrowheads="1"/>
          </p:cNvSpPr>
          <p:nvPr/>
        </p:nvSpPr>
        <p:spPr bwMode="auto">
          <a:xfrm>
            <a:off x="223837" y="16734164"/>
            <a:ext cx="9525000" cy="26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23" tIns="43662" rIns="87323" bIns="43662">
            <a:spAutoFit/>
          </a:bodyPr>
          <a:lstStyle/>
          <a:p>
            <a:pPr algn="just">
              <a:defRPr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Figure 1.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Chemically mimicked hypoxia suppressed growth of H9c2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cardiomyocytes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Microphotographs showing the morphological effect of cobalt chloride (CoCl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), a chemical widely used to mimic hypoxia, on cultured H9c2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cardiomyocytes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. Bars = 50 </a:t>
            </a:r>
            <a:r>
              <a:rPr lang="en-US" altLang="zh-TW" sz="24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The cells were treated with different dose of cobalt chloride at doses indicated for 24 hours and subjected to MTT cell proliferation assay. Data are expressed as mean </a:t>
            </a:r>
            <a:r>
              <a:rPr lang="zh-TW" altLang="zh-TW" sz="2400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sd. *: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&lt;0.05 compared with negative control.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41" name="文字方塊 49"/>
          <p:cNvSpPr txBox="1">
            <a:spLocks noChangeArrowheads="1"/>
          </p:cNvSpPr>
          <p:nvPr/>
        </p:nvSpPr>
        <p:spPr bwMode="auto">
          <a:xfrm>
            <a:off x="300037" y="13457564"/>
            <a:ext cx="430836" cy="51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747" tIns="42373" rIns="84747" bIns="42373">
            <a:spAutoFit/>
          </a:bodyPr>
          <a:lstStyle/>
          <a:p>
            <a:r>
              <a:rPr kumimoji="0" lang="en-US" altLang="zh-TW" sz="2800" b="1" dirty="0"/>
              <a:t>A</a:t>
            </a:r>
          </a:p>
        </p:txBody>
      </p:sp>
      <p:sp>
        <p:nvSpPr>
          <p:cNvPr id="1042" name="文字方塊 48"/>
          <p:cNvSpPr txBox="1">
            <a:spLocks noChangeArrowheads="1"/>
          </p:cNvSpPr>
          <p:nvPr/>
        </p:nvSpPr>
        <p:spPr bwMode="auto">
          <a:xfrm>
            <a:off x="5481637" y="13457564"/>
            <a:ext cx="430836" cy="51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747" tIns="42373" rIns="84747" bIns="42373">
            <a:spAutoFit/>
          </a:bodyPr>
          <a:lstStyle/>
          <a:p>
            <a:r>
              <a:rPr kumimoji="0" lang="en-US" altLang="zh-TW" sz="2800" b="1" dirty="0"/>
              <a:t>B</a:t>
            </a:r>
          </a:p>
        </p:txBody>
      </p:sp>
      <p:sp>
        <p:nvSpPr>
          <p:cNvPr id="22" name="Rectangle 222"/>
          <p:cNvSpPr>
            <a:spLocks noChangeArrowheads="1"/>
          </p:cNvSpPr>
          <p:nvPr/>
        </p:nvSpPr>
        <p:spPr bwMode="auto">
          <a:xfrm>
            <a:off x="300037" y="22384870"/>
            <a:ext cx="9448800" cy="45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23" tIns="43662" rIns="87323" bIns="43662">
            <a:spAutoFit/>
          </a:bodyPr>
          <a:lstStyle/>
          <a:p>
            <a:pPr algn="just">
              <a:defRPr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Figure 2.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Chemically mimicked 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hypoxia 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xxx…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4" name="Rectangle 222"/>
          <p:cNvSpPr>
            <a:spLocks noChangeArrowheads="1"/>
          </p:cNvSpPr>
          <p:nvPr/>
        </p:nvSpPr>
        <p:spPr bwMode="auto">
          <a:xfrm>
            <a:off x="300037" y="27337870"/>
            <a:ext cx="9525000" cy="45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23" tIns="43662" rIns="87323" bIns="43662">
            <a:spAutoFit/>
          </a:bodyPr>
          <a:lstStyle/>
          <a:p>
            <a:pPr algn="just">
              <a:defRPr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Figure 3.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Chemically mimicked hypoxia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xxx… 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9" name="Rectangle 222"/>
          <p:cNvSpPr>
            <a:spLocks noChangeArrowheads="1"/>
          </p:cNvSpPr>
          <p:nvPr/>
        </p:nvSpPr>
        <p:spPr bwMode="auto">
          <a:xfrm>
            <a:off x="9901237" y="10591800"/>
            <a:ext cx="9525000" cy="45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23" tIns="43662" rIns="87323" bIns="43662">
            <a:spAutoFit/>
          </a:bodyPr>
          <a:lstStyle/>
          <a:p>
            <a:pPr algn="just">
              <a:defRPr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Figure 4.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Chemically mimicked hypoxia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yyy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zh-TW" sz="24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9" name="Rectangle 222"/>
          <p:cNvSpPr>
            <a:spLocks noChangeArrowheads="1"/>
          </p:cNvSpPr>
          <p:nvPr/>
        </p:nvSpPr>
        <p:spPr bwMode="auto">
          <a:xfrm>
            <a:off x="10053637" y="23521917"/>
            <a:ext cx="9224963" cy="13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323" tIns="43662" rIns="87323" bIns="43662">
            <a:spAutoFit/>
          </a:bodyPr>
          <a:lstStyle/>
          <a:p>
            <a:pPr algn="ctr">
              <a:defRPr/>
            </a:pPr>
            <a:r>
              <a:rPr kumimoji="0" lang="en-US" altLang="zh-TW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Conclusion</a:t>
            </a:r>
          </a:p>
          <a:p>
            <a:pPr algn="just">
              <a:defRPr/>
            </a:pPr>
            <a:r>
              <a:rPr kumimoji="0"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This study demonstrated that, in addition to its growth suppressive effect, chemically mimicked hypoxia significantly induced </a:t>
            </a:r>
            <a:r>
              <a:rPr kumimoji="0" lang="en-US" altLang="zh-TW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RhoA</a:t>
            </a:r>
            <a:r>
              <a:rPr kumimoji="0"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activation ….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Rectangle 222"/>
          <p:cNvSpPr>
            <a:spLocks noChangeArrowheads="1"/>
          </p:cNvSpPr>
          <p:nvPr/>
        </p:nvSpPr>
        <p:spPr bwMode="auto">
          <a:xfrm>
            <a:off x="2967038" y="4495800"/>
            <a:ext cx="4232275" cy="64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23" tIns="43662" rIns="87323" bIns="43662">
            <a:spAutoFit/>
          </a:bodyPr>
          <a:lstStyle/>
          <a:p>
            <a:pPr algn="ctr">
              <a:defRPr/>
            </a:pPr>
            <a:r>
              <a:rPr kumimoji="0"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Introduction</a:t>
            </a:r>
          </a:p>
        </p:txBody>
      </p:sp>
      <p:sp>
        <p:nvSpPr>
          <p:cNvPr id="3" name="Rectangle 222"/>
          <p:cNvSpPr>
            <a:spLocks noChangeArrowheads="1"/>
          </p:cNvSpPr>
          <p:nvPr/>
        </p:nvSpPr>
        <p:spPr bwMode="auto">
          <a:xfrm>
            <a:off x="2814637" y="9035225"/>
            <a:ext cx="4232275" cy="58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23" tIns="43662" rIns="87323" bIns="43662">
            <a:spAutoFit/>
          </a:bodyPr>
          <a:lstStyle/>
          <a:p>
            <a:pPr algn="ctr">
              <a:defRPr/>
            </a:pPr>
            <a:r>
              <a:rPr kumimoji="0" lang="en-US" altLang="zh-TW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Methodology</a:t>
            </a:r>
          </a:p>
        </p:txBody>
      </p:sp>
      <p:sp>
        <p:nvSpPr>
          <p:cNvPr id="1054" name="Rectangle 24"/>
          <p:cNvSpPr>
            <a:spLocks noChangeArrowheads="1"/>
          </p:cNvSpPr>
          <p:nvPr/>
        </p:nvSpPr>
        <p:spPr bwMode="auto">
          <a:xfrm>
            <a:off x="0" y="0"/>
            <a:ext cx="19802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55" name="Rectangle 26"/>
          <p:cNvSpPr>
            <a:spLocks noChangeArrowheads="1"/>
          </p:cNvSpPr>
          <p:nvPr/>
        </p:nvSpPr>
        <p:spPr bwMode="auto">
          <a:xfrm>
            <a:off x="0" y="0"/>
            <a:ext cx="19802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57" name="Rectangle 28"/>
          <p:cNvSpPr>
            <a:spLocks noChangeArrowheads="1"/>
          </p:cNvSpPr>
          <p:nvPr/>
        </p:nvSpPr>
        <p:spPr bwMode="auto">
          <a:xfrm>
            <a:off x="0" y="0"/>
            <a:ext cx="198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69" name="Rectangle 36"/>
          <p:cNvSpPr>
            <a:spLocks noChangeArrowheads="1"/>
          </p:cNvSpPr>
          <p:nvPr/>
        </p:nvSpPr>
        <p:spPr bwMode="auto">
          <a:xfrm>
            <a:off x="0" y="0"/>
            <a:ext cx="198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73" name="Rectangle 40"/>
          <p:cNvSpPr>
            <a:spLocks noChangeArrowheads="1"/>
          </p:cNvSpPr>
          <p:nvPr/>
        </p:nvSpPr>
        <p:spPr bwMode="auto">
          <a:xfrm>
            <a:off x="0" y="0"/>
            <a:ext cx="19802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74" name="Rectangle 42"/>
          <p:cNvSpPr>
            <a:spLocks noChangeArrowheads="1"/>
          </p:cNvSpPr>
          <p:nvPr/>
        </p:nvSpPr>
        <p:spPr bwMode="auto">
          <a:xfrm>
            <a:off x="0" y="0"/>
            <a:ext cx="19802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79" name="Rectangle 46"/>
          <p:cNvSpPr>
            <a:spLocks noChangeArrowheads="1"/>
          </p:cNvSpPr>
          <p:nvPr/>
        </p:nvSpPr>
        <p:spPr bwMode="auto">
          <a:xfrm>
            <a:off x="0" y="0"/>
            <a:ext cx="198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80" name="Rectangle 47"/>
          <p:cNvSpPr>
            <a:spLocks noChangeArrowheads="1"/>
          </p:cNvSpPr>
          <p:nvPr/>
        </p:nvSpPr>
        <p:spPr bwMode="auto">
          <a:xfrm>
            <a:off x="0" y="2620963"/>
            <a:ext cx="19802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TW" sz="120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/>
          </a:p>
        </p:txBody>
      </p:sp>
      <p:sp>
        <p:nvSpPr>
          <p:cNvPr id="1081" name="Rectangle 48"/>
          <p:cNvSpPr>
            <a:spLocks noChangeArrowheads="1"/>
          </p:cNvSpPr>
          <p:nvPr/>
        </p:nvSpPr>
        <p:spPr bwMode="auto">
          <a:xfrm>
            <a:off x="0" y="4784725"/>
            <a:ext cx="19802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TW" sz="120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/>
          </a:p>
        </p:txBody>
      </p:sp>
      <p:sp>
        <p:nvSpPr>
          <p:cNvPr id="1084" name="Rectangle 51"/>
          <p:cNvSpPr>
            <a:spLocks noChangeArrowheads="1"/>
          </p:cNvSpPr>
          <p:nvPr/>
        </p:nvSpPr>
        <p:spPr bwMode="auto">
          <a:xfrm>
            <a:off x="0" y="0"/>
            <a:ext cx="19802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5" name="Rectangle 222"/>
          <p:cNvSpPr>
            <a:spLocks noChangeArrowheads="1"/>
          </p:cNvSpPr>
          <p:nvPr/>
        </p:nvSpPr>
        <p:spPr bwMode="auto">
          <a:xfrm>
            <a:off x="9977437" y="16840200"/>
            <a:ext cx="9448800" cy="46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220" tIns="47110" rIns="94220" bIns="47110">
            <a:spAutoFit/>
          </a:bodyPr>
          <a:lstStyle/>
          <a:p>
            <a:pPr algn="just"/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Figure 5.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Inhibition of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RhoA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/ROCK activity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zzz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89" name="Rectangle 55"/>
          <p:cNvSpPr>
            <a:spLocks noChangeArrowheads="1"/>
          </p:cNvSpPr>
          <p:nvPr/>
        </p:nvSpPr>
        <p:spPr bwMode="auto">
          <a:xfrm>
            <a:off x="0" y="0"/>
            <a:ext cx="198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198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198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376237" y="14067164"/>
          <a:ext cx="5151479" cy="2442346"/>
        </p:xfrm>
        <a:graphic>
          <a:graphicData uri="http://schemas.openxmlformats.org/presentationml/2006/ole">
            <p:oleObj spid="_x0000_s1036" name="投影片" r:id="rId4" imgW="4570348" imgH="3427397" progId="PowerPoint.Slide.12">
              <p:embed/>
            </p:oleObj>
          </a:graphicData>
        </a:graphic>
      </p:graphicFrame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8453437" y="14829164"/>
            <a:ext cx="406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*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7920037" y="14676764"/>
            <a:ext cx="406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*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6" name="Text Box 17"/>
          <p:cNvSpPr txBox="1">
            <a:spLocks noChangeArrowheads="1"/>
          </p:cNvSpPr>
          <p:nvPr/>
        </p:nvSpPr>
        <p:spPr bwMode="auto">
          <a:xfrm>
            <a:off x="8986837" y="14905364"/>
            <a:ext cx="406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*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19802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0"/>
            <a:ext cx="198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0" y="0"/>
            <a:ext cx="19802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19802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198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cxnSp>
        <p:nvCxnSpPr>
          <p:cNvPr id="5" name="AutoShape 28"/>
          <p:cNvCxnSpPr>
            <a:cxnSpLocks noChangeShapeType="1"/>
          </p:cNvCxnSpPr>
          <p:nvPr/>
        </p:nvCxnSpPr>
        <p:spPr bwMode="auto">
          <a:xfrm>
            <a:off x="1519237" y="15133964"/>
            <a:ext cx="4572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1" name="AutoShape 28"/>
          <p:cNvCxnSpPr>
            <a:cxnSpLocks noChangeShapeType="1"/>
          </p:cNvCxnSpPr>
          <p:nvPr/>
        </p:nvCxnSpPr>
        <p:spPr bwMode="auto">
          <a:xfrm>
            <a:off x="1519237" y="16381412"/>
            <a:ext cx="4572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62" name="Rectangle 222"/>
          <p:cNvSpPr>
            <a:spLocks noChangeArrowheads="1"/>
          </p:cNvSpPr>
          <p:nvPr/>
        </p:nvSpPr>
        <p:spPr bwMode="auto">
          <a:xfrm>
            <a:off x="9977437" y="18035517"/>
            <a:ext cx="9525000" cy="13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323" tIns="43662" rIns="87323" bIns="43662">
            <a:spAutoFit/>
          </a:bodyPr>
          <a:lstStyle/>
          <a:p>
            <a:pPr algn="ctr">
              <a:defRPr/>
            </a:pPr>
            <a:r>
              <a:rPr kumimoji="0" lang="en-US" altLang="zh-TW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Discussion</a:t>
            </a:r>
          </a:p>
          <a:p>
            <a:pPr algn="just">
              <a:defRPr/>
            </a:pPr>
            <a:r>
              <a:rPr kumimoji="0"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This study characterized the profiles of </a:t>
            </a:r>
            <a:r>
              <a:rPr kumimoji="0" lang="en-US" altLang="zh-TW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RhoA</a:t>
            </a:r>
            <a:r>
              <a:rPr kumimoji="0"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/ROCK and other MAPK signaling….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3" name="Rectangle 222"/>
          <p:cNvSpPr>
            <a:spLocks noChangeArrowheads="1"/>
          </p:cNvSpPr>
          <p:nvPr/>
        </p:nvSpPr>
        <p:spPr bwMode="auto">
          <a:xfrm>
            <a:off x="10053637" y="25790296"/>
            <a:ext cx="9525000" cy="15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323" tIns="43662" rIns="87323" bIns="43662">
            <a:spAutoFit/>
          </a:bodyPr>
          <a:lstStyle/>
          <a:p>
            <a:pPr>
              <a:defRPr/>
            </a:pPr>
            <a:r>
              <a:rPr kumimoji="0" lang="en-US" altLang="zh-TW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References</a:t>
            </a:r>
          </a:p>
          <a:p>
            <a:pPr algn="just">
              <a:defRPr/>
            </a:pP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</a:rPr>
              <a:t>1. </a:t>
            </a:r>
          </a:p>
          <a:p>
            <a:pPr algn="just">
              <a:defRPr/>
            </a:pP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</a:rPr>
              <a:t>2. </a:t>
            </a:r>
          </a:p>
          <a:p>
            <a:pPr algn="just">
              <a:defRPr/>
            </a:pP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</a:rPr>
              <a:t>3. </a:t>
            </a:r>
            <a:endParaRPr kumimoji="0" lang="en-US" altLang="zh-TW" sz="24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3" name="Rectangle 222"/>
          <p:cNvSpPr>
            <a:spLocks noChangeArrowheads="1"/>
          </p:cNvSpPr>
          <p:nvPr/>
        </p:nvSpPr>
        <p:spPr bwMode="auto">
          <a:xfrm>
            <a:off x="10053637" y="27355800"/>
            <a:ext cx="9224963" cy="119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323" tIns="43662" rIns="87323" bIns="43662">
            <a:spAutoFit/>
          </a:bodyPr>
          <a:lstStyle/>
          <a:p>
            <a:pPr>
              <a:defRPr/>
            </a:pPr>
            <a:r>
              <a:rPr kumimoji="0" lang="en-US" altLang="zh-TW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Acknowledgements</a:t>
            </a:r>
          </a:p>
          <a:p>
            <a:pPr algn="just">
              <a:defRPr/>
            </a:pP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</a:rPr>
              <a:t>This study was supported by the grant 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</a:rPr>
              <a:t>from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</a:rPr>
              <a:t>E-DA Hospital (EDAHP10xxx).</a:t>
            </a:r>
            <a:endParaRPr kumimoji="0" lang="en-US" altLang="zh-TW" sz="24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" name="Rectangle 222"/>
          <p:cNvSpPr>
            <a:spLocks noChangeArrowheads="1"/>
          </p:cNvSpPr>
          <p:nvPr/>
        </p:nvSpPr>
        <p:spPr bwMode="auto">
          <a:xfrm>
            <a:off x="223837" y="6728628"/>
            <a:ext cx="9525000" cy="1565504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7323" tIns="43662" rIns="87323" bIns="43662">
            <a:spAutoFit/>
          </a:bodyPr>
          <a:lstStyle/>
          <a:p>
            <a:pPr algn="just"/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說明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kumimoji="0" lang="zh-TW" altLang="en-US" sz="2400" dirty="0" smtClean="0">
                <a:latin typeface="Times New Roman" pitchFamily="18" charset="0"/>
              </a:rPr>
              <a:t>海報標題及作者請以中英文對照方式呈現</a:t>
            </a:r>
            <a:endParaRPr kumimoji="0" lang="en-US" altLang="zh-TW" sz="2400" dirty="0" smtClean="0"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kumimoji="0" lang="zh-TW" altLang="en-US" sz="2400" dirty="0" smtClean="0">
                <a:latin typeface="Times New Roman" pitchFamily="18" charset="0"/>
              </a:rPr>
              <a:t>內</a:t>
            </a:r>
            <a:r>
              <a:rPr kumimoji="0" lang="zh-TW" altLang="en-US" sz="2400" dirty="0" smtClean="0">
                <a:latin typeface="Times New Roman" pitchFamily="18" charset="0"/>
              </a:rPr>
              <a:t>文中</a:t>
            </a:r>
            <a:r>
              <a:rPr kumimoji="0" lang="zh-TW" altLang="en-US" sz="2400" dirty="0" smtClean="0">
                <a:latin typeface="Times New Roman" pitchFamily="18" charset="0"/>
              </a:rPr>
              <a:t>英文、字型、字體大小不限，請依版面配置清晰原則自行</a:t>
            </a:r>
            <a:r>
              <a:rPr kumimoji="0" lang="zh-TW" altLang="en-US" sz="2400" dirty="0" smtClean="0">
                <a:latin typeface="Times New Roman" pitchFamily="18" charset="0"/>
              </a:rPr>
              <a:t>斟酌</a:t>
            </a:r>
            <a:endParaRPr kumimoji="0" lang="en-US" altLang="zh-TW" sz="2400" dirty="0" smtClean="0"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kumimoji="0" lang="zh-TW" altLang="en-US" sz="2400" dirty="0" smtClean="0">
                <a:latin typeface="Times New Roman" pitchFamily="18" charset="0"/>
              </a:rPr>
              <a:t>院內外研究計畫補助請於致謝註明</a:t>
            </a:r>
            <a:endParaRPr kumimoji="0" lang="en-US" altLang="zh-TW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778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778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381</Words>
  <Application>Microsoft Office PowerPoint</Application>
  <PresentationFormat>自訂</PresentationFormat>
  <Paragraphs>43</Paragraphs>
  <Slides>1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3" baseType="lpstr">
      <vt:lpstr>預設簡報設計</vt:lpstr>
      <vt:lpstr>投影片</vt:lpstr>
      <vt:lpstr>投影片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Dankao</dc:creator>
  <cp:lastModifiedBy>高英賢</cp:lastModifiedBy>
  <cp:revision>106</cp:revision>
  <cp:lastPrinted>1601-01-01T00:00:00Z</cp:lastPrinted>
  <dcterms:created xsi:type="dcterms:W3CDTF">1601-01-01T00:00:00Z</dcterms:created>
  <dcterms:modified xsi:type="dcterms:W3CDTF">2016-10-06T01:59:45Z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