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015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8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834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5815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271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23940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6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942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101968" y="309180"/>
            <a:ext cx="10597662" cy="650631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+mn-ea"/>
                <a:ea typeface="+mn-ea"/>
              </a:rPr>
              <a:t>擔任外國專班醫學生之導師資格與工作內容</a:t>
            </a:r>
            <a:endParaRPr lang="zh-TW" altLang="en-US" sz="4000" b="1" dirty="0"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46080" y="1406772"/>
            <a:ext cx="18815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2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取得資格</a:t>
            </a:r>
            <a:endParaRPr lang="zh-TW" altLang="en-US" sz="3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77814" y="4602754"/>
            <a:ext cx="3261949" cy="12587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u="sng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TW" alt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小時跨文化溝通教師訓練課程</a:t>
            </a:r>
            <a:endParaRPr lang="en-US" altLang="zh-TW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僅需參加過一次課程即可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77814" y="2375371"/>
            <a:ext cx="3261949" cy="12587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一般導師資格</a:t>
            </a:r>
            <a:r>
              <a:rPr lang="en-US" altLang="zh-TW" sz="1600" b="1" u="sng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TW" altLang="en-US" sz="1600" b="1" u="sng" dirty="0" smtClean="0">
                <a:solidFill>
                  <a:schemeClr val="accent6">
                    <a:lumMod val="50000"/>
                  </a:schemeClr>
                </a:solidFill>
              </a:rPr>
              <a:t>效期三年</a:t>
            </a:r>
            <a:r>
              <a:rPr lang="en-US" altLang="zh-TW" sz="1600" b="1" u="sng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TW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第一年完成</a:t>
            </a:r>
            <a:r>
              <a:rPr lang="en-US" altLang="zh-TW" sz="1600" dirty="0" smtClean="0">
                <a:solidFill>
                  <a:schemeClr val="tx1"/>
                </a:solidFill>
              </a:rPr>
              <a:t>2</a:t>
            </a:r>
            <a:r>
              <a:rPr lang="zh-TW" altLang="en-US" sz="1600" dirty="0" smtClean="0">
                <a:solidFill>
                  <a:schemeClr val="tx1"/>
                </a:solidFill>
              </a:rPr>
              <a:t>小時導師繼續課程取得資格後，到期前須完成</a:t>
            </a:r>
            <a:r>
              <a:rPr lang="en-US" altLang="zh-TW" sz="1600" dirty="0" smtClean="0">
                <a:solidFill>
                  <a:schemeClr val="tx1"/>
                </a:solidFill>
              </a:rPr>
              <a:t>1</a:t>
            </a:r>
            <a:r>
              <a:rPr lang="zh-TW" altLang="en-US" sz="1600" dirty="0" smtClean="0">
                <a:solidFill>
                  <a:schemeClr val="tx1"/>
                </a:solidFill>
              </a:rPr>
              <a:t>小時導師繼續課程，方可展延。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加號 13"/>
          <p:cNvSpPr/>
          <p:nvPr/>
        </p:nvSpPr>
        <p:spPr>
          <a:xfrm>
            <a:off x="2346080" y="3653184"/>
            <a:ext cx="1125415" cy="949570"/>
          </a:xfrm>
          <a:prstGeom prst="mathPlus">
            <a:avLst>
              <a:gd name="adj1" fmla="val 19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111" y="1257583"/>
            <a:ext cx="698969" cy="698969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545015" y="1406772"/>
            <a:ext cx="18815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2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導師工作</a:t>
            </a:r>
            <a:endParaRPr lang="zh-TW" altLang="en-US" sz="32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29604" y="20992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每兩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週固定與境外醫學系學生（與其臨床教師）溝通了解臨床訓練、學習需求、生活狀況、職涯目標等。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填寫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EP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每月導師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生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座談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紀錄表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。 </a:t>
            </a:r>
            <a:endParaRPr lang="zh-TW" alt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若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遇困難學習之學生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，需知會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校方輔導資源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精神科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顏永杰主任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與院方醫教部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教學型主治醫師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，共同輔導學員。</a:t>
            </a:r>
          </a:p>
        </p:txBody>
      </p:sp>
      <p:cxnSp>
        <p:nvCxnSpPr>
          <p:cNvPr id="19" name="直線接點 18"/>
          <p:cNvCxnSpPr/>
          <p:nvPr/>
        </p:nvCxnSpPr>
        <p:spPr>
          <a:xfrm>
            <a:off x="5017477" y="1416397"/>
            <a:ext cx="0" cy="46540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622682" y="3862742"/>
            <a:ext cx="18815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2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導師</a:t>
            </a:r>
            <a:r>
              <a:rPr lang="zh-TW" altLang="en-US" sz="32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獎勵</a:t>
            </a:r>
          </a:p>
        </p:txBody>
      </p:sp>
      <p:sp>
        <p:nvSpPr>
          <p:cNvPr id="22" name="矩形 21"/>
          <p:cNvSpPr/>
          <p:nvPr/>
        </p:nvSpPr>
        <p:spPr>
          <a:xfrm>
            <a:off x="7387005" y="1514493"/>
            <a:ext cx="2989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一位</a:t>
            </a:r>
            <a:r>
              <a:rPr lang="zh-TW" altLang="en-US" dirty="0"/>
              <a:t>導師負責</a:t>
            </a:r>
            <a:r>
              <a:rPr lang="zh-TW" altLang="en-US" dirty="0" smtClean="0"/>
              <a:t>導生最多</a:t>
            </a:r>
            <a:r>
              <a:rPr lang="en-US" altLang="zh-TW" dirty="0" smtClean="0"/>
              <a:t>5</a:t>
            </a:r>
            <a:r>
              <a:rPr lang="zh-TW" altLang="en-US" dirty="0"/>
              <a:t>人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329604" y="446591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導師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費</a:t>
            </a: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每</a:t>
            </a: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生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每月</a:t>
            </a: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2,400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元</a:t>
            </a:r>
            <a:endParaRPr lang="en-US" altLang="zh-TW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每年教學</a:t>
            </a: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考核計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點</a:t>
            </a:r>
            <a:endParaRPr lang="en-US" altLang="zh-TW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義</a:t>
            </a: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守大學後醫系教職升等服務積分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2532592" y="6345838"/>
            <a:ext cx="8236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師培中心管理師：林與柔</a:t>
            </a:r>
            <a:r>
              <a:rPr lang="en-US" altLang="zh-TW" sz="1600" dirty="0" smtClean="0"/>
              <a:t>(#1625)</a:t>
            </a:r>
            <a:r>
              <a:rPr lang="zh-TW" altLang="en-US" sz="1600" dirty="0" smtClean="0"/>
              <a:t>、</a:t>
            </a:r>
            <a:r>
              <a:rPr lang="zh-TW" altLang="en-US" sz="1600" dirty="0"/>
              <a:t>外國</a:t>
            </a:r>
            <a:r>
              <a:rPr lang="zh-TW" altLang="en-US" sz="1600" dirty="0" smtClean="0"/>
              <a:t>專班醫學生管理</a:t>
            </a:r>
            <a:r>
              <a:rPr lang="zh-TW" altLang="en-US" sz="1600" dirty="0"/>
              <a:t>師：郭珮君</a:t>
            </a:r>
            <a:r>
              <a:rPr lang="en-US" altLang="zh-TW" sz="1600" dirty="0" smtClean="0"/>
              <a:t>(#1618)</a:t>
            </a:r>
            <a:r>
              <a:rPr lang="zh-TW" altLang="en-US" sz="1600" dirty="0" smtClean="0"/>
              <a:t> 盧永涵</a:t>
            </a:r>
            <a:r>
              <a:rPr lang="en-US" altLang="zh-TW" sz="1600" dirty="0" smtClean="0"/>
              <a:t>(#1751)</a:t>
            </a:r>
            <a:r>
              <a:rPr lang="zh-TW" altLang="en-US" sz="1600" dirty="0" smtClean="0"/>
              <a:t> </a:t>
            </a:r>
            <a:endParaRPr lang="zh-TW" altLang="en-US" sz="16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622682" y="5485681"/>
            <a:ext cx="5515151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</a:rPr>
              <a:t>!!</a:t>
            </a:r>
            <a:r>
              <a:rPr lang="zh-TW" altLang="en-US" sz="1600" dirty="0" smtClean="0">
                <a:solidFill>
                  <a:schemeClr val="bg1"/>
                </a:solidFill>
              </a:rPr>
              <a:t> 需具</a:t>
            </a:r>
            <a:r>
              <a:rPr lang="en-US" altLang="zh-TW" sz="1600" dirty="0" smtClean="0">
                <a:solidFill>
                  <a:schemeClr val="bg1"/>
                </a:solidFill>
              </a:rPr>
              <a:t>”</a:t>
            </a:r>
            <a:r>
              <a:rPr lang="zh-TW" altLang="en-US" sz="1600" dirty="0" smtClean="0">
                <a:solidFill>
                  <a:schemeClr val="bg1"/>
                </a:solidFill>
              </a:rPr>
              <a:t>外國專班學生導師資格</a:t>
            </a:r>
            <a:r>
              <a:rPr lang="en-US" altLang="zh-TW" sz="1600" dirty="0" smtClean="0">
                <a:solidFill>
                  <a:schemeClr val="bg1"/>
                </a:solidFill>
              </a:rPr>
              <a:t>“</a:t>
            </a:r>
            <a:r>
              <a:rPr lang="zh-TW" altLang="en-US" sz="1600" dirty="0" smtClean="0">
                <a:solidFill>
                  <a:schemeClr val="bg1"/>
                </a:solidFill>
              </a:rPr>
              <a:t>，且有定期繳交導</a:t>
            </a:r>
            <a:r>
              <a:rPr lang="zh-TW" altLang="en-US" sz="1600" dirty="0">
                <a:solidFill>
                  <a:schemeClr val="bg1"/>
                </a:solidFill>
              </a:rPr>
              <a:t>師</a:t>
            </a:r>
            <a:r>
              <a:rPr lang="zh-TW" altLang="en-US" sz="1600" dirty="0" smtClean="0">
                <a:solidFill>
                  <a:schemeClr val="bg1"/>
                </a:solidFill>
              </a:rPr>
              <a:t>生座談紀錄單，方可請領導師津貼</a:t>
            </a:r>
            <a:r>
              <a:rPr lang="en-US" altLang="zh-TW" sz="1600" dirty="0" smtClean="0">
                <a:solidFill>
                  <a:schemeClr val="bg1"/>
                </a:solidFill>
              </a:rPr>
              <a:t>!!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77088" y="265042"/>
            <a:ext cx="8187071" cy="107498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+mn-ea"/>
                <a:ea typeface="+mn-ea"/>
              </a:rPr>
              <a:t>跨文化溝通教育工作</a:t>
            </a:r>
            <a:r>
              <a:rPr lang="zh-TW" altLang="en-US" sz="6000" b="1" dirty="0" smtClean="0">
                <a:latin typeface="+mn-ea"/>
                <a:ea typeface="+mn-ea"/>
              </a:rPr>
              <a:t>坊</a:t>
            </a:r>
            <a:endParaRPr lang="zh-TW" altLang="en-US" sz="6000" b="1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 flipH="1">
            <a:off x="440266" y="1724343"/>
            <a:ext cx="7902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課程預告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2822713" y="4592124"/>
            <a:ext cx="914720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989689" y="624803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主辦單位：國際醫學教育中心、教師培育中心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116519" y="1902560"/>
            <a:ext cx="8547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【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新進認證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】</a:t>
            </a:r>
          </a:p>
          <a:p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Promoting 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Patient-Centered Care and Effective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Communication with patients</a:t>
            </a:r>
          </a:p>
          <a:p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講師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：義大醫院 黃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如薏主任</a:t>
            </a:r>
            <a:endParaRPr lang="en-US" altLang="zh-TW" dirty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課程日期：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2023.3.13〈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〉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16:30-17:30</a:t>
            </a:r>
          </a:p>
          <a:p>
            <a:endParaRPr lang="en-US" altLang="zh-TW" dirty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【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新進認證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】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從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跨文化觀點看醫病衝突與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誤解</a:t>
            </a:r>
            <a:endParaRPr lang="en-US" altLang="zh-TW" dirty="0" smtClean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講師：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義守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大學 盧佳慧老師</a:t>
            </a:r>
            <a:endParaRPr lang="en-US" altLang="zh-TW" dirty="0" smtClean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課程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日期：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2023.4.19〈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三</a:t>
            </a:r>
            <a:r>
              <a:rPr lang="en-US" altLang="zh-TW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〉</a:t>
            </a:r>
            <a:r>
              <a:rPr lang="en-US" altLang="zh-TW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16:30-17:30</a:t>
            </a:r>
            <a:endParaRPr lang="en-US" altLang="zh-TW" dirty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16519" y="5044358"/>
            <a:ext cx="5671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課程地點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：相關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資訊會再發信通知報名</a:t>
            </a:r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者</a:t>
            </a:r>
            <a:endParaRPr lang="en-US" altLang="zh-TW" dirty="0" smtClean="0">
              <a:solidFill>
                <a:schemeClr val="accent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dirty="0" smtClean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請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至</a:t>
            </a:r>
            <a:r>
              <a:rPr lang="en-US" altLang="zh-TW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MIS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教育訓練系統報名，可認列師培</a:t>
            </a:r>
            <a:r>
              <a:rPr lang="en-US" altLang="zh-TW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dirty="0">
                <a:solidFill>
                  <a:schemeClr val="accent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小時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619</TotalTime>
  <Words>335</Words>
  <Application>Microsoft Office PowerPoint</Application>
  <PresentationFormat>自訂</PresentationFormat>
  <Paragraphs>30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Badge</vt:lpstr>
      <vt:lpstr>擔任外國專班醫學生之導師資格與工作內容</vt:lpstr>
      <vt:lpstr>跨文化溝通教育工作坊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導師資格與工作內容</dc:title>
  <dc:creator>郭珮君</dc:creator>
  <cp:lastModifiedBy>盧永涵</cp:lastModifiedBy>
  <cp:revision>38</cp:revision>
  <dcterms:created xsi:type="dcterms:W3CDTF">2021-03-05T00:13:29Z</dcterms:created>
  <dcterms:modified xsi:type="dcterms:W3CDTF">2023-03-03T07:24:04Z</dcterms:modified>
</cp:coreProperties>
</file>